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4"/>
  </p:sldMasterIdLst>
  <p:notesMasterIdLst>
    <p:notesMasterId r:id="rId11"/>
  </p:notesMasterIdLst>
  <p:sldIdLst>
    <p:sldId id="261" r:id="rId5"/>
    <p:sldId id="259" r:id="rId6"/>
    <p:sldId id="263" r:id="rId7"/>
    <p:sldId id="264" r:id="rId8"/>
    <p:sldId id="265" r:id="rId9"/>
    <p:sldId id="266" r:id="rId10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12"/>
      <p:bold r:id="rId13"/>
      <p:italic r:id="rId14"/>
      <p:boldItalic r:id="rId15"/>
    </p:embeddedFont>
    <p:embeddedFont>
      <p:font typeface="Garamond" panose="02020404030301010803" pitchFamily="18" charset="0"/>
      <p:regular r:id="rId16"/>
      <p:bold r:id="rId17"/>
      <p: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7942"/>
    <a:srgbClr val="6D0001"/>
    <a:srgbClr val="105D96"/>
    <a:srgbClr val="004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74E840-B64C-48F1-8FA4-3D051117022F}" v="1" dt="2020-09-17T20:56:21.5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7"/>
    <p:restoredTop sz="94757"/>
  </p:normalViewPr>
  <p:slideViewPr>
    <p:cSldViewPr snapToGrid="0">
      <p:cViewPr varScale="1">
        <p:scale>
          <a:sx n="90" d="100"/>
          <a:sy n="90" d="100"/>
        </p:scale>
        <p:origin x="87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customXml" Target="../customXml/item2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font" Target="fonts/font4.fntdata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4290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382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4532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4069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bg>
      <p:bgRef idx="1001">
        <a:schemeClr val="bg1"/>
      </p:bgRef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86DF5D-DB70-8D4C-820C-F89C20DE2884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1E2986-61C9-504F-8EB9-C0AD4203FA7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845966" y="4058823"/>
            <a:ext cx="4307515" cy="274637"/>
          </a:xfrm>
        </p:spPr>
        <p:txBody>
          <a:bodyPr/>
          <a:lstStyle/>
          <a:p>
            <a:r>
              <a:rPr lang="en-KE" dirty="0">
                <a:solidFill>
                  <a:schemeClr val="accent2">
                    <a:lumMod val="75000"/>
                  </a:schemeClr>
                </a:solidFill>
              </a:rPr>
              <a:t>AfSAE virtual Africa Associatio Summit (AAS2): 24 &amp; 25 Sept. 2020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A8D93-ED46-0A42-8E0D-1188604C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K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2BB99E-074C-D14C-A380-A2CDA10C4E2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E4389D-C53F-8D46-ABCF-4E1452C4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KE">
                <a:solidFill>
                  <a:schemeClr val="accent2">
                    <a:lumMod val="75000"/>
                  </a:schemeClr>
                </a:solidFill>
              </a:rPr>
              <a:t>AfSAE virtual Africa Associatio Summit (AAS2): 24 &amp; 25 Sept. 2020</a:t>
            </a:r>
            <a:endParaRPr lang="en-KE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69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4ED7FF-972A-E54D-890C-073B6ADD6B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4943" y="4718868"/>
            <a:ext cx="43075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KE" dirty="0">
                <a:solidFill>
                  <a:schemeClr val="accent2">
                    <a:lumMod val="75000"/>
                  </a:schemeClr>
                </a:solidFill>
              </a:rPr>
              <a:t>AfSAE virtual Africa Associatio Summit (AAS2): 24 &amp; 25 Sept. 2020</a:t>
            </a:r>
          </a:p>
        </p:txBody>
      </p:sp>
      <p:pic>
        <p:nvPicPr>
          <p:cNvPr id="9" name="Google Shape;61;p14">
            <a:extLst>
              <a:ext uri="{FF2B5EF4-FFF2-40B4-BE49-F238E27FC236}">
                <a16:creationId xmlns:a16="http://schemas.microsoft.com/office/drawing/2014/main" id="{5681B50A-5A78-C948-AC5F-DDFA9C37AB1D}"/>
              </a:ext>
            </a:extLst>
          </p:cNvPr>
          <p:cNvPicPr preferRelativeResize="0"/>
          <p:nvPr userDrawn="1"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76019" y="4568874"/>
            <a:ext cx="1778083" cy="5746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6" r:id="rId4"/>
    <p:sldLayoutId id="2147483657" r:id="rId5"/>
    <p:sldLayoutId id="2147483658" r:id="rId6"/>
    <p:sldLayoutId id="2147483659" r:id="rId7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hjones@americanstaffing.net" TargetMode="External"/><Relationship Id="rId5" Type="http://schemas.openxmlformats.org/officeDocument/2006/relationships/image" Target="../media/image3.png"/><Relationship Id="rId4" Type="http://schemas.openxmlformats.org/officeDocument/2006/relationships/hyperlink" Target="mailto:jcarino@anfponline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hjones@americanstaffing.net" TargetMode="External"/><Relationship Id="rId5" Type="http://schemas.openxmlformats.org/officeDocument/2006/relationships/image" Target="../media/image3.png"/><Relationship Id="rId4" Type="http://schemas.openxmlformats.org/officeDocument/2006/relationships/hyperlink" Target="mailto:jcarino@anfponline.o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D8B56-CEBE-40DC-8D35-C87C81E53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700" y="1329714"/>
            <a:ext cx="8520600" cy="2457205"/>
          </a:xfrm>
        </p:spPr>
        <p:txBody>
          <a:bodyPr/>
          <a:lstStyle/>
          <a:p>
            <a:r>
              <a:rPr lang="en-US" b="1" dirty="0"/>
              <a:t>The Do’s and Don'ts of Effective Board Governance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2B26ACF9-FBE1-4459-A7E3-86E2BADD8837}"/>
              </a:ext>
            </a:extLst>
          </p:cNvPr>
          <p:cNvSpPr txBox="1">
            <a:spLocks/>
          </p:cNvSpPr>
          <p:nvPr/>
        </p:nvSpPr>
        <p:spPr>
          <a:xfrm>
            <a:off x="0" y="4868863"/>
            <a:ext cx="91440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KE" sz="1100" i="1">
                <a:solidFill>
                  <a:srgbClr val="AB7942"/>
                </a:solidFill>
                <a:latin typeface="Garamond" panose="02020404030301010803" pitchFamily="18" charset="0"/>
              </a:rPr>
              <a:t>AfSAE Virtual Africa Association Summit (AAS2): 24 &amp; 25 Sept. 2020</a:t>
            </a:r>
            <a:endParaRPr lang="en-KE" sz="1100" i="1" dirty="0">
              <a:solidFill>
                <a:srgbClr val="AB79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9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33C39BA-F0F3-4848-90D5-D403523497F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418242" y="4868863"/>
            <a:ext cx="4307515" cy="274637"/>
          </a:xfrm>
        </p:spPr>
        <p:txBody>
          <a:bodyPr/>
          <a:lstStyle/>
          <a:p>
            <a:r>
              <a:rPr lang="en-KE" sz="1100" i="1" dirty="0">
                <a:solidFill>
                  <a:srgbClr val="AB7942"/>
                </a:solidFill>
                <a:latin typeface="Garamond" panose="02020404030301010803" pitchFamily="18" charset="0"/>
              </a:rPr>
              <a:t>AfSAE Virtual Africa Association Summit (AAS2): 24 &amp; 25 Sept. 2020</a:t>
            </a:r>
          </a:p>
        </p:txBody>
      </p:sp>
      <p:pic>
        <p:nvPicPr>
          <p:cNvPr id="4" name="Picture 3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CD9D117D-7510-45D0-B1CD-DB6397228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933" y="1044290"/>
            <a:ext cx="1428750" cy="1428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F86E61-617B-4F39-9B6B-CEDABDA179EB}"/>
              </a:ext>
            </a:extLst>
          </p:cNvPr>
          <p:cNvSpPr txBox="1"/>
          <p:nvPr/>
        </p:nvSpPr>
        <p:spPr>
          <a:xfrm>
            <a:off x="1647216" y="1063933"/>
            <a:ext cx="34510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Jay </a:t>
            </a:r>
            <a:r>
              <a:rPr lang="en-US" dirty="0" err="1">
                <a:latin typeface="Arial" panose="020B0604020202020204" pitchFamily="34" charset="0"/>
              </a:rPr>
              <a:t>Cari</a:t>
            </a:r>
            <a:r>
              <a:rPr lang="en-US" dirty="0" err="1">
                <a:latin typeface="Arial" panose="020B0604020202020204" pitchFamily="34" charset="0"/>
                <a:cs typeface="Leelawadee UI" panose="020B0502040204020203" pitchFamily="34" charset="-34"/>
              </a:rPr>
              <a:t>ño</a:t>
            </a:r>
            <a:r>
              <a:rPr lang="en-US" dirty="0">
                <a:latin typeface="Arial" panose="020B0604020202020204" pitchFamily="34" charset="0"/>
                <a:cs typeface="Leelawadee UI" panose="020B0502040204020203" pitchFamily="34" charset="-34"/>
              </a:rPr>
              <a:t>, MBA, CAE</a:t>
            </a:r>
          </a:p>
          <a:p>
            <a:r>
              <a:rPr lang="en-US" dirty="0">
                <a:latin typeface="Arial" panose="020B0604020202020204" pitchFamily="34" charset="0"/>
                <a:cs typeface="Leelawadee UI" panose="020B0502040204020203" pitchFamily="34" charset="-34"/>
              </a:rPr>
              <a:t>Vice President Member Services </a:t>
            </a:r>
          </a:p>
          <a:p>
            <a:r>
              <a:rPr lang="en-US" dirty="0">
                <a:latin typeface="Arial" panose="020B0604020202020204" pitchFamily="34" charset="0"/>
                <a:cs typeface="Leelawadee UI" panose="020B0502040204020203" pitchFamily="34" charset="-34"/>
              </a:rPr>
              <a:t>Association for Nutrition and Foodservice Professionals</a:t>
            </a:r>
          </a:p>
          <a:p>
            <a:r>
              <a:rPr lang="en-US" dirty="0">
                <a:latin typeface="Arial" panose="020B0604020202020204" pitchFamily="34" charset="0"/>
                <a:cs typeface="Leelawadee UI" panose="020B0502040204020203" pitchFamily="34" charset="-34"/>
              </a:rPr>
              <a:t>St. Charles, IL </a:t>
            </a:r>
          </a:p>
          <a:p>
            <a:r>
              <a:rPr lang="en-US" dirty="0">
                <a:latin typeface="Arial" panose="020B0604020202020204" pitchFamily="34" charset="0"/>
                <a:cs typeface="Leelawadee UI" panose="020B0502040204020203" pitchFamily="34" charset="-34"/>
                <a:hlinkClick r:id="rId4"/>
              </a:rPr>
              <a:t>jcarino@anfponline.org</a:t>
            </a:r>
            <a:r>
              <a:rPr lang="en-US" dirty="0">
                <a:latin typeface="Arial" panose="020B0604020202020204" pitchFamily="34" charset="0"/>
                <a:cs typeface="Leelawadee UI" panose="020B0502040204020203" pitchFamily="34" charset="-34"/>
              </a:rPr>
              <a:t> </a:t>
            </a:r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8" name="Picture 7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8678DADA-4D50-4E13-8DF9-BF7A2083F1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933" y="2802560"/>
            <a:ext cx="1428750" cy="14287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656796C-B088-49E4-BD08-AD76012CC5E0}"/>
              </a:ext>
            </a:extLst>
          </p:cNvPr>
          <p:cNvSpPr txBox="1"/>
          <p:nvPr/>
        </p:nvSpPr>
        <p:spPr>
          <a:xfrm>
            <a:off x="1722300" y="2932159"/>
            <a:ext cx="33009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Haley M. Jones, CAE</a:t>
            </a:r>
          </a:p>
          <a:p>
            <a:r>
              <a:rPr lang="en-US" dirty="0"/>
              <a:t>Senior Manager, Member Engagement </a:t>
            </a:r>
          </a:p>
          <a:p>
            <a:r>
              <a:rPr lang="en-US" dirty="0"/>
              <a:t>American Staffing Association </a:t>
            </a:r>
          </a:p>
          <a:p>
            <a:r>
              <a:rPr lang="en-US" dirty="0"/>
              <a:t>Alexandria, VA</a:t>
            </a:r>
          </a:p>
          <a:p>
            <a:r>
              <a:rPr lang="en-US" dirty="0">
                <a:hlinkClick r:id="rId6"/>
              </a:rPr>
              <a:t>hjones@americanstaffing.net</a:t>
            </a:r>
            <a:r>
              <a:rPr lang="en-US" dirty="0"/>
              <a:t> </a:t>
            </a:r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E764988A-2313-4A0A-BD27-7635F88B3796}"/>
              </a:ext>
            </a:extLst>
          </p:cNvPr>
          <p:cNvSpPr txBox="1">
            <a:spLocks/>
          </p:cNvSpPr>
          <p:nvPr/>
        </p:nvSpPr>
        <p:spPr>
          <a:xfrm>
            <a:off x="5843406" y="623640"/>
            <a:ext cx="2587143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Text" lastClr="000000"/>
              </a:buClr>
              <a:buSzPts val="2800"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Objectives</a:t>
            </a:r>
            <a:b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</a:b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50E00A4-75F8-4237-8C2D-D2FFE2B29842}"/>
              </a:ext>
            </a:extLst>
          </p:cNvPr>
          <p:cNvSpPr txBox="1">
            <a:spLocks/>
          </p:cNvSpPr>
          <p:nvPr/>
        </p:nvSpPr>
        <p:spPr>
          <a:xfrm>
            <a:off x="5441005" y="1303489"/>
            <a:ext cx="3391946" cy="2430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1800"/>
              <a:buFont typeface="Arial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Share examples/models that have proven to be effective.</a:t>
            </a:r>
          </a:p>
          <a:p>
            <a:pPr marL="4572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1800"/>
              <a:buFont typeface="Arial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Generate Ideas and suggestions for you to increase the effectiveness of your boards.</a:t>
            </a:r>
          </a:p>
          <a:p>
            <a:pPr marL="4572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1800"/>
              <a:buFont typeface="Arial"/>
              <a:buChar char="●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Provide Resources</a:t>
            </a:r>
          </a:p>
          <a:p>
            <a:pPr marL="7429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14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Sample Models</a:t>
            </a:r>
          </a:p>
          <a:p>
            <a:pPr marL="7429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14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Templates</a:t>
            </a:r>
          </a:p>
          <a:p>
            <a:pPr marL="7429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14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Guides</a:t>
            </a:r>
          </a:p>
        </p:txBody>
      </p:sp>
    </p:spTree>
    <p:extLst>
      <p:ext uri="{BB962C8B-B14F-4D97-AF65-F5344CB8AC3E}">
        <p14:creationId xmlns:p14="http://schemas.microsoft.com/office/powerpoint/2010/main" val="356270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BC3B1F4-CFA8-4C35-B4C9-76F23C84D439}"/>
              </a:ext>
            </a:extLst>
          </p:cNvPr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Fair &amp; Objective Vetting/ Selection Process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34726-B248-4719-AE2F-F5641B414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Have a Leadership Development or Nomination Committee to oversee selection process.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Clear purpose of Committee</a:t>
            </a:r>
          </a:p>
          <a:p>
            <a:pPr lvl="1">
              <a:spcBef>
                <a:spcPts val="0"/>
              </a:spcBef>
            </a:pPr>
            <a:r>
              <a:rPr lang="en-US" dirty="0"/>
              <a:t>Focus on key attributes, skills and expertise</a:t>
            </a:r>
          </a:p>
          <a:p>
            <a:pPr lvl="1">
              <a:spcBef>
                <a:spcPts val="0"/>
              </a:spcBef>
            </a:pPr>
            <a:r>
              <a:rPr lang="en-US" dirty="0"/>
              <a:t>Balance Score Card or Rubric to rate candidates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Intentional &amp; Objective Interview Questions </a:t>
            </a:r>
          </a:p>
          <a:p>
            <a:pPr lvl="1">
              <a:spcBef>
                <a:spcPts val="0"/>
              </a:spcBef>
            </a:pPr>
            <a:r>
              <a:rPr lang="en-US" dirty="0"/>
              <a:t>De-Identification of Candidate Personal Info 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33C39BA-F0F3-4848-90D5-D403523497F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2458503" y="4868863"/>
            <a:ext cx="4308475" cy="274637"/>
          </a:xfrm>
        </p:spPr>
        <p:txBody>
          <a:bodyPr/>
          <a:lstStyle/>
          <a:p>
            <a:r>
              <a:rPr lang="en-KE" sz="1100" i="1" dirty="0">
                <a:solidFill>
                  <a:srgbClr val="AB7942"/>
                </a:solidFill>
                <a:latin typeface="Garamond" panose="02020404030301010803" pitchFamily="18" charset="0"/>
              </a:rPr>
              <a:t>AfSAE Virtual Africa Association Summit (AAS2): 24 &amp; 25 Sept. 2020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FE28E686-8519-48D2-A752-68DA799EEDC2}"/>
              </a:ext>
            </a:extLst>
          </p:cNvPr>
          <p:cNvSpPr txBox="1">
            <a:spLocks/>
          </p:cNvSpPr>
          <p:nvPr/>
        </p:nvSpPr>
        <p:spPr>
          <a:xfrm>
            <a:off x="3246841" y="555600"/>
            <a:ext cx="2808000" cy="7557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600" dirty="0"/>
              <a:t>Transparent and Public</a:t>
            </a:r>
          </a:p>
          <a:p>
            <a:pPr algn="ctr"/>
            <a:endParaRPr lang="en-US" sz="160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64ADF473-89F9-448F-880B-4C8947718B62}"/>
              </a:ext>
            </a:extLst>
          </p:cNvPr>
          <p:cNvSpPr txBox="1">
            <a:spLocks/>
          </p:cNvSpPr>
          <p:nvPr/>
        </p:nvSpPr>
        <p:spPr>
          <a:xfrm>
            <a:off x="6191220" y="555600"/>
            <a:ext cx="2808000" cy="7557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600" dirty="0"/>
              <a:t>Board Onboarding &amp; Training Program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BECF622-451D-403E-9E91-8DAB00000789}"/>
              </a:ext>
            </a:extLst>
          </p:cNvPr>
          <p:cNvSpPr txBox="1">
            <a:spLocks/>
          </p:cNvSpPr>
          <p:nvPr/>
        </p:nvSpPr>
        <p:spPr>
          <a:xfrm>
            <a:off x="3249240" y="1384080"/>
            <a:ext cx="2808000" cy="317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Setting Realistic Expectations </a:t>
            </a:r>
          </a:p>
          <a:p>
            <a:r>
              <a:rPr lang="en-US" dirty="0"/>
              <a:t>Job Description, Roles &amp; Responsibilities</a:t>
            </a:r>
          </a:p>
          <a:p>
            <a:r>
              <a:rPr lang="en-US" dirty="0"/>
              <a:t>Staggered Term Limits</a:t>
            </a:r>
          </a:p>
          <a:p>
            <a:r>
              <a:rPr lang="en-US" dirty="0"/>
              <a:t>Process Timeline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D1E2128-274D-4CB6-BADD-238A7B07C1D5}"/>
              </a:ext>
            </a:extLst>
          </p:cNvPr>
          <p:cNvSpPr txBox="1">
            <a:spLocks/>
          </p:cNvSpPr>
          <p:nvPr/>
        </p:nvSpPr>
        <p:spPr>
          <a:xfrm>
            <a:off x="6191220" y="1377043"/>
            <a:ext cx="2808000" cy="317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Onboarding &amp; Training Program </a:t>
            </a:r>
          </a:p>
          <a:p>
            <a:pPr lvl="1">
              <a:spcBef>
                <a:spcPts val="0"/>
              </a:spcBef>
            </a:pPr>
            <a:r>
              <a:rPr lang="en-US" dirty="0"/>
              <a:t>Organization History</a:t>
            </a:r>
          </a:p>
          <a:p>
            <a:pPr lvl="1">
              <a:spcBef>
                <a:spcPts val="0"/>
              </a:spcBef>
            </a:pPr>
            <a:r>
              <a:rPr lang="en-US" dirty="0"/>
              <a:t>Governance Structure</a:t>
            </a:r>
          </a:p>
          <a:p>
            <a:pPr lvl="1">
              <a:spcBef>
                <a:spcPts val="0"/>
              </a:spcBef>
            </a:pPr>
            <a:r>
              <a:rPr lang="en-US" dirty="0"/>
              <a:t>Operations of Org </a:t>
            </a:r>
          </a:p>
          <a:p>
            <a:pPr lvl="1">
              <a:spcBef>
                <a:spcPts val="0"/>
              </a:spcBef>
            </a:pPr>
            <a:r>
              <a:rPr lang="en-US" dirty="0"/>
              <a:t>Strategic Plan &amp; Initiatives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Culture &amp; Policies </a:t>
            </a:r>
          </a:p>
          <a:p>
            <a:r>
              <a:rPr lang="en-US" dirty="0"/>
              <a:t>Online Courses </a:t>
            </a:r>
          </a:p>
          <a:p>
            <a:r>
              <a:rPr lang="en-US" dirty="0"/>
              <a:t>In-person Training</a:t>
            </a:r>
          </a:p>
          <a:p>
            <a:r>
              <a:rPr lang="en-US" dirty="0"/>
              <a:t>Mentorship Program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Individual Goals</a:t>
            </a:r>
          </a:p>
          <a:p>
            <a:r>
              <a:rPr lang="en-US" dirty="0"/>
              <a:t>Board Handbook</a:t>
            </a:r>
          </a:p>
          <a:p>
            <a:r>
              <a:rPr lang="en-US" dirty="0"/>
              <a:t>Self Evaluation </a:t>
            </a:r>
          </a:p>
          <a:p>
            <a:r>
              <a:rPr lang="en-US" dirty="0"/>
              <a:t>Board Self 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1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BC3B1F4-CFA8-4C35-B4C9-76F23C84D439}"/>
              </a:ext>
            </a:extLst>
          </p:cNvPr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Strategic Plan and Organization’s Mission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34726-B248-4719-AE2F-F5641B414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1100" dirty="0"/>
              <a:t>Provide an annual review of the organization’s mission and strategic plan, including how their board roles relate. </a:t>
            </a:r>
          </a:p>
          <a:p>
            <a:r>
              <a:rPr lang="en-US" sz="1100" dirty="0"/>
              <a:t>What priorities does the board want to accomplish? </a:t>
            </a:r>
          </a:p>
          <a:p>
            <a:r>
              <a:rPr lang="en-US" sz="1100" dirty="0"/>
              <a:t>How do their priorities advance the mission/strategic goal of your organization? </a:t>
            </a:r>
          </a:p>
          <a:p>
            <a:r>
              <a:rPr lang="en-US" sz="1100" dirty="0"/>
              <a:t>When and how will you measure success? 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33C39BA-F0F3-4848-90D5-D403523497F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2458503" y="4868863"/>
            <a:ext cx="4308475" cy="274637"/>
          </a:xfrm>
        </p:spPr>
        <p:txBody>
          <a:bodyPr/>
          <a:lstStyle/>
          <a:p>
            <a:r>
              <a:rPr lang="en-KE" sz="1100" i="1" dirty="0">
                <a:solidFill>
                  <a:srgbClr val="AB7942"/>
                </a:solidFill>
                <a:latin typeface="Garamond" panose="02020404030301010803" pitchFamily="18" charset="0"/>
              </a:rPr>
              <a:t>AfSAE Virtual Africa Association Summit (AAS2): 24 &amp; 25 Sept. 2020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FE28E686-8519-48D2-A752-68DA799EEDC2}"/>
              </a:ext>
            </a:extLst>
          </p:cNvPr>
          <p:cNvSpPr txBox="1">
            <a:spLocks/>
          </p:cNvSpPr>
          <p:nvPr/>
        </p:nvSpPr>
        <p:spPr>
          <a:xfrm>
            <a:off x="3246841" y="555600"/>
            <a:ext cx="2808000" cy="7557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600" dirty="0"/>
              <a:t>Board Management</a:t>
            </a:r>
          </a:p>
          <a:p>
            <a:pPr algn="ctr"/>
            <a:endParaRPr lang="en-US" sz="160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64ADF473-89F9-448F-880B-4C8947718B62}"/>
              </a:ext>
            </a:extLst>
          </p:cNvPr>
          <p:cNvSpPr txBox="1">
            <a:spLocks/>
          </p:cNvSpPr>
          <p:nvPr/>
        </p:nvSpPr>
        <p:spPr>
          <a:xfrm>
            <a:off x="6191220" y="555600"/>
            <a:ext cx="2808000" cy="7557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600" dirty="0"/>
              <a:t>The 4 </a:t>
            </a:r>
            <a:r>
              <a:rPr lang="en-US" sz="1600" dirty="0" err="1"/>
              <a:t>Ws</a:t>
            </a:r>
            <a:r>
              <a:rPr lang="en-US" sz="1600" dirty="0"/>
              <a:t> (and an H) of Board Self-Assessment*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BECF622-451D-403E-9E91-8DAB00000789}"/>
              </a:ext>
            </a:extLst>
          </p:cNvPr>
          <p:cNvSpPr txBox="1">
            <a:spLocks/>
          </p:cNvSpPr>
          <p:nvPr/>
        </p:nvSpPr>
        <p:spPr>
          <a:xfrm>
            <a:off x="3249240" y="1384080"/>
            <a:ext cx="2808000" cy="317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100" dirty="0"/>
              <a:t>Know your role. </a:t>
            </a:r>
          </a:p>
          <a:p>
            <a:pPr lvl="1">
              <a:spcBef>
                <a:spcPts val="0"/>
              </a:spcBef>
            </a:pPr>
            <a:r>
              <a:rPr lang="en-US" sz="1100" b="1" dirty="0"/>
              <a:t>Board</a:t>
            </a:r>
            <a:r>
              <a:rPr lang="en-US" sz="1100" dirty="0"/>
              <a:t>: Direction, oversight, resources. </a:t>
            </a:r>
          </a:p>
          <a:p>
            <a:pPr lvl="1">
              <a:spcBef>
                <a:spcPts val="0"/>
              </a:spcBef>
            </a:pPr>
            <a:r>
              <a:rPr lang="en-US" sz="1100" b="1" dirty="0"/>
              <a:t>Chief Executive: </a:t>
            </a:r>
            <a:r>
              <a:rPr lang="en-US" sz="1100" dirty="0"/>
              <a:t>Maintain regular contact, communication, and updates with Board. </a:t>
            </a:r>
          </a:p>
          <a:p>
            <a:pPr lvl="1">
              <a:spcBef>
                <a:spcPts val="0"/>
              </a:spcBef>
            </a:pPr>
            <a:r>
              <a:rPr lang="en-US" sz="1100" b="1" dirty="0"/>
              <a:t>Staff: </a:t>
            </a:r>
            <a:r>
              <a:rPr lang="en-US" sz="1100" dirty="0"/>
              <a:t>Implementation and daily management. </a:t>
            </a:r>
          </a:p>
          <a:p>
            <a:pPr marL="152400" indent="0">
              <a:buNone/>
            </a:pPr>
            <a:endParaRPr lang="en-US" sz="1100" dirty="0"/>
          </a:p>
          <a:p>
            <a:r>
              <a:rPr lang="en-US" sz="1100" b="1" dirty="0"/>
              <a:t>Do not </a:t>
            </a:r>
            <a:r>
              <a:rPr lang="en-US" sz="1100" dirty="0"/>
              <a:t>confuse formulating and overseeing strategy (board of directors) with implementing it (staff).</a:t>
            </a:r>
          </a:p>
          <a:p>
            <a:pPr marL="15240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D1E2128-274D-4CB6-BADD-238A7B07C1D5}"/>
              </a:ext>
            </a:extLst>
          </p:cNvPr>
          <p:cNvSpPr txBox="1">
            <a:spLocks/>
          </p:cNvSpPr>
          <p:nvPr/>
        </p:nvSpPr>
        <p:spPr>
          <a:xfrm>
            <a:off x="6191220" y="1377043"/>
            <a:ext cx="2808000" cy="317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b="1" dirty="0"/>
              <a:t>WHY</a:t>
            </a:r>
            <a:r>
              <a:rPr lang="en-US" dirty="0"/>
              <a:t> are you doing the assessment?</a:t>
            </a:r>
          </a:p>
          <a:p>
            <a:r>
              <a:rPr lang="en-US" b="1" dirty="0"/>
              <a:t>WHEN</a:t>
            </a:r>
            <a:r>
              <a:rPr lang="en-US" dirty="0"/>
              <a:t> will you schedule your board’s self-assessment(s)?</a:t>
            </a:r>
          </a:p>
          <a:p>
            <a:r>
              <a:rPr lang="en-US" b="1" dirty="0"/>
              <a:t>WHO</a:t>
            </a:r>
            <a:r>
              <a:rPr lang="en-US" dirty="0"/>
              <a:t> will be part of the assessment process? </a:t>
            </a:r>
          </a:p>
          <a:p>
            <a:r>
              <a:rPr lang="en-US" b="1" dirty="0"/>
              <a:t>HOW</a:t>
            </a:r>
            <a:r>
              <a:rPr lang="en-US" dirty="0"/>
              <a:t> will you prepare the board to ensure a successful/meaningful outcome?</a:t>
            </a:r>
          </a:p>
          <a:p>
            <a:r>
              <a:rPr lang="en-US" b="1" dirty="0"/>
              <a:t>WHAT</a:t>
            </a:r>
            <a:r>
              <a:rPr lang="en-US" dirty="0"/>
              <a:t> will you assess (or not assess)?</a:t>
            </a:r>
          </a:p>
          <a:p>
            <a:endParaRPr lang="en-US" dirty="0"/>
          </a:p>
          <a:p>
            <a:pPr marL="152400" indent="0">
              <a:buNone/>
            </a:pPr>
            <a:r>
              <a:rPr lang="en-US" sz="1050" i="1" dirty="0"/>
              <a:t>*Source: </a:t>
            </a:r>
            <a:r>
              <a:rPr lang="en-US" sz="1050" i="1" dirty="0" err="1"/>
              <a:t>BoardSource</a:t>
            </a:r>
            <a:endParaRPr lang="en-US" sz="1050" i="1" dirty="0"/>
          </a:p>
        </p:txBody>
      </p:sp>
    </p:spTree>
    <p:extLst>
      <p:ext uri="{BB962C8B-B14F-4D97-AF65-F5344CB8AC3E}">
        <p14:creationId xmlns:p14="http://schemas.microsoft.com/office/powerpoint/2010/main" val="159711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AFBEFA-C126-411D-A350-FD02459F1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33C39BA-F0F3-4848-90D5-D403523497F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4868863"/>
            <a:ext cx="9144000" cy="274637"/>
          </a:xfrm>
        </p:spPr>
        <p:txBody>
          <a:bodyPr/>
          <a:lstStyle/>
          <a:p>
            <a:r>
              <a:rPr lang="en-KE" sz="1100" i="1" dirty="0">
                <a:solidFill>
                  <a:srgbClr val="AB7942"/>
                </a:solidFill>
                <a:latin typeface="Garamond" panose="02020404030301010803" pitchFamily="18" charset="0"/>
              </a:rPr>
              <a:t>AfSAE Virtual Africa Association Summit (AAS2): 24 &amp; 25 Sept. 2020</a:t>
            </a:r>
          </a:p>
        </p:txBody>
      </p:sp>
      <p:pic>
        <p:nvPicPr>
          <p:cNvPr id="4" name="Picture 3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CD9D117D-7510-45D0-B1CD-DB6397228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7853" y="623076"/>
            <a:ext cx="1428750" cy="1428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F86E61-617B-4F39-9B6B-CEDABDA179EB}"/>
              </a:ext>
            </a:extLst>
          </p:cNvPr>
          <p:cNvSpPr txBox="1"/>
          <p:nvPr/>
        </p:nvSpPr>
        <p:spPr>
          <a:xfrm>
            <a:off x="5846603" y="783453"/>
            <a:ext cx="31625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Jay </a:t>
            </a:r>
            <a:r>
              <a:rPr lang="en-US" sz="1100" dirty="0" err="1">
                <a:latin typeface="Arial" panose="020B0604020202020204" pitchFamily="34" charset="0"/>
              </a:rPr>
              <a:t>Cari</a:t>
            </a:r>
            <a:r>
              <a:rPr lang="en-US" sz="1100" dirty="0" err="1">
                <a:latin typeface="Arial" panose="020B0604020202020204" pitchFamily="34" charset="0"/>
                <a:cs typeface="Leelawadee UI" panose="020B0502040204020203" pitchFamily="34" charset="-34"/>
              </a:rPr>
              <a:t>ño</a:t>
            </a:r>
            <a:r>
              <a:rPr lang="en-US" sz="1100" dirty="0">
                <a:latin typeface="Arial" panose="020B0604020202020204" pitchFamily="34" charset="0"/>
                <a:cs typeface="Leelawadee UI" panose="020B0502040204020203" pitchFamily="34" charset="-34"/>
              </a:rPr>
              <a:t>, MBA, CAE</a:t>
            </a:r>
          </a:p>
          <a:p>
            <a:r>
              <a:rPr lang="en-US" sz="1100" dirty="0">
                <a:latin typeface="Arial" panose="020B0604020202020204" pitchFamily="34" charset="0"/>
                <a:cs typeface="Leelawadee UI" panose="020B0502040204020203" pitchFamily="34" charset="-34"/>
              </a:rPr>
              <a:t>Vice President Member Services </a:t>
            </a:r>
          </a:p>
          <a:p>
            <a:r>
              <a:rPr lang="en-US" sz="1100" dirty="0">
                <a:latin typeface="Arial" panose="020B0604020202020204" pitchFamily="34" charset="0"/>
                <a:cs typeface="Leelawadee UI" panose="020B0502040204020203" pitchFamily="34" charset="-34"/>
              </a:rPr>
              <a:t>Association for Nutrition and Foodservice Professionals</a:t>
            </a:r>
          </a:p>
          <a:p>
            <a:r>
              <a:rPr lang="en-US" sz="1100" dirty="0">
                <a:latin typeface="Arial" panose="020B0604020202020204" pitchFamily="34" charset="0"/>
                <a:cs typeface="Leelawadee UI" panose="020B0502040204020203" pitchFamily="34" charset="-34"/>
              </a:rPr>
              <a:t>St. Charles, IL </a:t>
            </a:r>
          </a:p>
          <a:p>
            <a:r>
              <a:rPr lang="en-US" sz="1100" dirty="0">
                <a:latin typeface="Arial" panose="020B0604020202020204" pitchFamily="34" charset="0"/>
                <a:cs typeface="Leelawadee UI" panose="020B0502040204020203" pitchFamily="34" charset="-34"/>
                <a:hlinkClick r:id="rId4"/>
              </a:rPr>
              <a:t>jcarino@anfponline.org</a:t>
            </a:r>
            <a:r>
              <a:rPr lang="en-US" sz="1100" dirty="0">
                <a:latin typeface="Arial" panose="020B0604020202020204" pitchFamily="34" charset="0"/>
                <a:cs typeface="Leelawadee UI" panose="020B0502040204020203" pitchFamily="34" charset="-34"/>
              </a:rPr>
              <a:t> </a:t>
            </a:r>
            <a:endParaRPr lang="en-US" sz="1100" dirty="0">
              <a:latin typeface="Arial" panose="020B0604020202020204" pitchFamily="34" charset="0"/>
            </a:endParaRPr>
          </a:p>
        </p:txBody>
      </p:sp>
      <p:pic>
        <p:nvPicPr>
          <p:cNvPr id="8" name="Picture 7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8678DADA-4D50-4E13-8DF9-BF7A2083F1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7853" y="2824560"/>
            <a:ext cx="1428750" cy="14287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656796C-B088-49E4-BD08-AD76012CC5E0}"/>
              </a:ext>
            </a:extLst>
          </p:cNvPr>
          <p:cNvSpPr txBox="1"/>
          <p:nvPr/>
        </p:nvSpPr>
        <p:spPr>
          <a:xfrm>
            <a:off x="5846604" y="3069575"/>
            <a:ext cx="320947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Haley M. Jones, CAE</a:t>
            </a:r>
          </a:p>
          <a:p>
            <a:r>
              <a:rPr lang="en-US" sz="1100" dirty="0"/>
              <a:t>Senior Manager, Member Engagement </a:t>
            </a:r>
          </a:p>
          <a:p>
            <a:r>
              <a:rPr lang="en-US" sz="1100" dirty="0"/>
              <a:t>American Staffing Association </a:t>
            </a:r>
          </a:p>
          <a:p>
            <a:r>
              <a:rPr lang="en-US" sz="1100" dirty="0"/>
              <a:t>Alexandria, VA</a:t>
            </a:r>
          </a:p>
          <a:p>
            <a:r>
              <a:rPr lang="en-US" sz="1100" dirty="0">
                <a:hlinkClick r:id="rId6"/>
              </a:rPr>
              <a:t>hjones@americanstaffing.net</a:t>
            </a:r>
            <a:r>
              <a:rPr lang="en-US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7698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72660-14F4-457F-8414-05BA1CF26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 </a:t>
            </a:r>
          </a:p>
        </p:txBody>
      </p:sp>
    </p:spTree>
    <p:extLst>
      <p:ext uri="{BB962C8B-B14F-4D97-AF65-F5344CB8AC3E}">
        <p14:creationId xmlns:p14="http://schemas.microsoft.com/office/powerpoint/2010/main" val="220501576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 Light-Constantia">
      <a:maj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3563DF6313BA41AA1F7DCC56E06093" ma:contentTypeVersion="9" ma:contentTypeDescription="Create a new document." ma:contentTypeScope="" ma:versionID="ca6c79dad7776cb754553a2ffcb4c33a">
  <xsd:schema xmlns:xsd="http://www.w3.org/2001/XMLSchema" xmlns:xs="http://www.w3.org/2001/XMLSchema" xmlns:p="http://schemas.microsoft.com/office/2006/metadata/properties" xmlns:ns3="71c6142a-6dda-4310-944c-7c636176f150" targetNamespace="http://schemas.microsoft.com/office/2006/metadata/properties" ma:root="true" ma:fieldsID="b3365f5ec66448909edc1742840deeeb" ns3:_="">
    <xsd:import namespace="71c6142a-6dda-4310-944c-7c636176f15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6142a-6dda-4310-944c-7c636176f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9800CB-953E-46B3-819C-80821AB171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62FB45-9D0C-40BC-8258-B33EBC1446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6142a-6dda-4310-944c-7c636176f1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A084EF-20CB-410F-8182-3E1B6F30CADD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71c6142a-6dda-4310-944c-7c636176f150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3045</TotalTime>
  <Words>492</Words>
  <Application>Microsoft Office PowerPoint</Application>
  <PresentationFormat>On-screen Show (16:9)</PresentationFormat>
  <Paragraphs>85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Wingdings</vt:lpstr>
      <vt:lpstr>Garamond</vt:lpstr>
      <vt:lpstr>Arial</vt:lpstr>
      <vt:lpstr>Constantia</vt:lpstr>
      <vt:lpstr>Simple Light</vt:lpstr>
      <vt:lpstr>The Do’s and Don'ts of Effective Board Governance</vt:lpstr>
      <vt:lpstr>PowerPoint Presentation</vt:lpstr>
      <vt:lpstr>Fair &amp; Objective Vetting/ Selection Process</vt:lpstr>
      <vt:lpstr>Strategic Plan and Organization’s Mission</vt:lpstr>
      <vt:lpstr>Questions? 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Managment and  Governance Through COVID-19</dc:title>
  <dc:creator>Rabongo Smith</dc:creator>
  <cp:lastModifiedBy>Nicanor Sabula</cp:lastModifiedBy>
  <cp:revision>59</cp:revision>
  <dcterms:modified xsi:type="dcterms:W3CDTF">2020-09-21T13:48:04Z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0x010100AB3563DF6313BA41AA1F7DCC56E06093</vt:lpwstr>
  </property>
</Properties>
</file>